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Oswald Medium"/>
      <p:regular r:id="rId34"/>
      <p:bold r:id="rId35"/>
    </p:embeddedFont>
    <p:embeddedFont>
      <p:font typeface="Oswald Light"/>
      <p:regular r:id="rId36"/>
      <p:bold r:id="rId37"/>
    </p:embeddedFont>
    <p:embeddedFont>
      <p:font typeface="Oswal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swaldMedium-bold.fntdata"/><Relationship Id="rId12" Type="http://schemas.openxmlformats.org/officeDocument/2006/relationships/slide" Target="slides/slide7.xml"/><Relationship Id="rId34" Type="http://schemas.openxmlformats.org/officeDocument/2006/relationships/font" Target="fonts/OswaldMedium-regular.fntdata"/><Relationship Id="rId15" Type="http://schemas.openxmlformats.org/officeDocument/2006/relationships/slide" Target="slides/slide10.xml"/><Relationship Id="rId37" Type="http://schemas.openxmlformats.org/officeDocument/2006/relationships/font" Target="fonts/OswaldLight-bold.fntdata"/><Relationship Id="rId14" Type="http://schemas.openxmlformats.org/officeDocument/2006/relationships/slide" Target="slides/slide9.xml"/><Relationship Id="rId36" Type="http://schemas.openxmlformats.org/officeDocument/2006/relationships/font" Target="fonts/OswaldLight-regular.fntdata"/><Relationship Id="rId17" Type="http://schemas.openxmlformats.org/officeDocument/2006/relationships/slide" Target="slides/slide12.xml"/><Relationship Id="rId39" Type="http://schemas.openxmlformats.org/officeDocument/2006/relationships/font" Target="fonts/Oswald-bold.fntdata"/><Relationship Id="rId16" Type="http://schemas.openxmlformats.org/officeDocument/2006/relationships/slide" Target="slides/slide11.xml"/><Relationship Id="rId38" Type="http://schemas.openxmlformats.org/officeDocument/2006/relationships/font" Target="fonts/Oswal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d58ffdc65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d58ffdc65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e0365e6636_7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e0365e6636_7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0000"/>
                </a:solidFill>
              </a:rPr>
              <a:t>Organisation qui manquait d'efficacité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0000"/>
                </a:solidFill>
              </a:rPr>
              <a:t>(communication parfois mauvaise, répartition de membres par pôles )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0000"/>
                </a:solidFill>
              </a:rPr>
              <a:t>-Rôle mis en place naturellement différents de ce qui était planifié 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rgbClr val="FF0000"/>
                </a:solidFill>
              </a:rPr>
              <a:t>Communication perturbé qui peut amener à des frustrations</a:t>
            </a:r>
            <a:endParaRPr sz="1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81c746d2b9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81c746d2b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81c746d2b9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81c746d2b9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1c746d2b9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1c746d2b9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d748c1f5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d748c1f5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d58ffdc652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d58ffdc65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81c746d2b9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81c746d2b9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6904313b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6904313b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81c746d2b9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81c746d2b9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81c746d2b9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81c746d2b9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81c746d2b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81c746d2b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1c746d2b9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81c746d2b9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81c746d2b9_4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81c746d2b9_4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e047603d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e047603d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d58ffdc652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d58ffdc652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58ffdc652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d58ffdc652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81c746d2b9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81c746d2b9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d58ffdc65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d58ffdc65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81c746d2b9_4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81c746d2b9_4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f6904313b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f6904313b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81c746d2b9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81c746d2b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81c746d2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81c746d2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81c746d2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81c746d2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81c746d2b9_4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81c746d2b9_4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81c746d2b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81c746d2b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81c746d2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81c746d2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81c746d2b9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81c746d2b9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200">
        <p:push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51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25.png"/><Relationship Id="rId7" Type="http://schemas.openxmlformats.org/officeDocument/2006/relationships/image" Target="../media/image51.png"/><Relationship Id="rId8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6.png"/><Relationship Id="rId5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62.png"/><Relationship Id="rId7" Type="http://schemas.openxmlformats.org/officeDocument/2006/relationships/image" Target="../media/image38.png"/><Relationship Id="rId8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44.png"/><Relationship Id="rId10" Type="http://schemas.openxmlformats.org/officeDocument/2006/relationships/image" Target="../media/image1.png"/><Relationship Id="rId9" Type="http://schemas.openxmlformats.org/officeDocument/2006/relationships/image" Target="../media/image39.png"/><Relationship Id="rId5" Type="http://schemas.openxmlformats.org/officeDocument/2006/relationships/image" Target="../media/image37.png"/><Relationship Id="rId6" Type="http://schemas.openxmlformats.org/officeDocument/2006/relationships/image" Target="../media/image40.png"/><Relationship Id="rId7" Type="http://schemas.openxmlformats.org/officeDocument/2006/relationships/image" Target="../media/image31.png"/><Relationship Id="rId8" Type="http://schemas.openxmlformats.org/officeDocument/2006/relationships/image" Target="../media/image6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6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7.png"/><Relationship Id="rId8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57.png"/><Relationship Id="rId5" Type="http://schemas.openxmlformats.org/officeDocument/2006/relationships/image" Target="../media/image47.png"/><Relationship Id="rId6" Type="http://schemas.openxmlformats.org/officeDocument/2006/relationships/image" Target="../media/image49.png"/><Relationship Id="rId7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48.png"/><Relationship Id="rId5" Type="http://schemas.openxmlformats.org/officeDocument/2006/relationships/image" Target="../media/image66.png"/><Relationship Id="rId6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63.png"/><Relationship Id="rId5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Relationship Id="rId7" Type="http://schemas.openxmlformats.org/officeDocument/2006/relationships/image" Target="../media/image60.png"/><Relationship Id="rId8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21.png"/><Relationship Id="rId6" Type="http://schemas.openxmlformats.org/officeDocument/2006/relationships/image" Target="../media/image9.png"/><Relationship Id="rId7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6.png"/><Relationship Id="rId6" Type="http://schemas.openxmlformats.org/officeDocument/2006/relationships/image" Target="../media/image24.png"/><Relationship Id="rId7" Type="http://schemas.openxmlformats.org/officeDocument/2006/relationships/image" Target="../media/image33.png"/><Relationship Id="rId8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2443800" y="4364125"/>
            <a:ext cx="425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swald"/>
                <a:ea typeface="Oswald"/>
                <a:cs typeface="Oswald"/>
                <a:sym typeface="Oswald"/>
              </a:rPr>
              <a:t>Groupe 1 - TD1 / TP1</a:t>
            </a:r>
            <a:endParaRPr sz="1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swald Light"/>
                <a:ea typeface="Oswald Light"/>
                <a:cs typeface="Oswald Light"/>
                <a:sym typeface="Oswald Light"/>
              </a:rPr>
              <a:t>Tutrice : Nathalie Valles Parlangeau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Oswald Light"/>
                <a:ea typeface="Oswald Light"/>
                <a:cs typeface="Oswald Light"/>
                <a:sym typeface="Oswald Light"/>
              </a:rPr>
              <a:t>Matis Chabanat - Titouan Cocheril - Arthur Le Menn - Ivan Salle</a:t>
            </a:r>
            <a:endParaRPr sz="1100">
              <a:latin typeface="Oswald Light"/>
              <a:ea typeface="Oswald Light"/>
              <a:cs typeface="Oswald Light"/>
              <a:sym typeface="Oswal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/>
        </p:nvSpPr>
        <p:spPr>
          <a:xfrm>
            <a:off x="1198200" y="2346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Points négatifs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3284250" y="3273625"/>
            <a:ext cx="489300" cy="58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3741450" y="2855400"/>
            <a:ext cx="489300" cy="1005600"/>
          </a:xfrm>
          <a:prstGeom prst="rect">
            <a:avLst/>
          </a:prstGeom>
          <a:solidFill>
            <a:srgbClr val="FAEAC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4198650" y="2499450"/>
            <a:ext cx="489300" cy="1361700"/>
          </a:xfrm>
          <a:prstGeom prst="rect">
            <a:avLst/>
          </a:prstGeom>
          <a:solidFill>
            <a:srgbClr val="F7D8A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4655850" y="2125700"/>
            <a:ext cx="489300" cy="1735500"/>
          </a:xfrm>
          <a:prstGeom prst="rect">
            <a:avLst/>
          </a:prstGeom>
          <a:solidFill>
            <a:srgbClr val="FAC7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5113050" y="1689650"/>
            <a:ext cx="489300" cy="2171700"/>
          </a:xfrm>
          <a:prstGeom prst="rect">
            <a:avLst/>
          </a:prstGeom>
          <a:solidFill>
            <a:srgbClr val="F9B2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22"/>
          <p:cNvCxnSpPr/>
          <p:nvPr/>
        </p:nvCxnSpPr>
        <p:spPr>
          <a:xfrm flipH="1" rot="10800000">
            <a:off x="3239150" y="1228150"/>
            <a:ext cx="1922100" cy="130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2"/>
          <p:cNvSpPr txBox="1"/>
          <p:nvPr/>
        </p:nvSpPr>
        <p:spPr>
          <a:xfrm>
            <a:off x="3110250" y="3809125"/>
            <a:ext cx="837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😡</a:t>
            </a:r>
            <a:endParaRPr sz="3400"/>
          </a:p>
        </p:txBody>
      </p:sp>
      <p:sp>
        <p:nvSpPr>
          <p:cNvPr id="171" name="Google Shape;171;p22"/>
          <p:cNvSpPr txBox="1"/>
          <p:nvPr/>
        </p:nvSpPr>
        <p:spPr>
          <a:xfrm>
            <a:off x="4957800" y="3809125"/>
            <a:ext cx="799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/>
              <a:t>😁</a:t>
            </a:r>
            <a:endParaRPr sz="3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/>
        </p:nvSpPr>
        <p:spPr>
          <a:xfrm>
            <a:off x="1198200" y="3870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Besoin base de données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325" y="2064072"/>
            <a:ext cx="1682225" cy="16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550" y="2005410"/>
            <a:ext cx="1682225" cy="16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502050" y="3810988"/>
            <a:ext cx="33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Base de données interne 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à SportTrack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5284950" y="3752325"/>
            <a:ext cx="33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Base de données de la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fédération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0763" y="1513312"/>
            <a:ext cx="706284" cy="5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8938" y="1371759"/>
            <a:ext cx="589425" cy="63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8125" y="2988250"/>
            <a:ext cx="1294450" cy="129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23"/>
          <p:cNvCxnSpPr>
            <a:stCxn id="183" idx="1"/>
            <a:endCxn id="177" idx="3"/>
          </p:cNvCxnSpPr>
          <p:nvPr/>
        </p:nvCxnSpPr>
        <p:spPr>
          <a:xfrm rot="10800000">
            <a:off x="3004525" y="2905275"/>
            <a:ext cx="903600" cy="7302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3"/>
          <p:cNvCxnSpPr>
            <a:stCxn id="183" idx="3"/>
            <a:endCxn id="178" idx="1"/>
          </p:cNvCxnSpPr>
          <p:nvPr/>
        </p:nvCxnSpPr>
        <p:spPr>
          <a:xfrm flipH="1" rot="10800000">
            <a:off x="5202575" y="2846475"/>
            <a:ext cx="819900" cy="789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23"/>
          <p:cNvSpPr txBox="1"/>
          <p:nvPr/>
        </p:nvSpPr>
        <p:spPr>
          <a:xfrm>
            <a:off x="1712113" y="4311338"/>
            <a:ext cx="90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Calendrier</a:t>
            </a:r>
            <a:endParaRPr sz="11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Messagerie</a:t>
            </a:r>
            <a:endParaRPr sz="11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Utilisateurs</a:t>
            </a:r>
            <a:endParaRPr sz="11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p23"/>
          <p:cNvSpPr txBox="1"/>
          <p:nvPr/>
        </p:nvSpPr>
        <p:spPr>
          <a:xfrm>
            <a:off x="6442200" y="4282700"/>
            <a:ext cx="1009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Joueurs</a:t>
            </a:r>
            <a:endParaRPr sz="11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Equipes</a:t>
            </a:r>
            <a:endParaRPr sz="11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Championnats</a:t>
            </a:r>
            <a:endParaRPr sz="11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8" name="Google Shape;1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8820" y="3424182"/>
            <a:ext cx="413050" cy="3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/>
          <p:nvPr/>
        </p:nvSpPr>
        <p:spPr>
          <a:xfrm>
            <a:off x="1198200" y="3870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Problèmes rencontrés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6625" y="2067522"/>
            <a:ext cx="1682225" cy="168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615875" y="3809200"/>
            <a:ext cx="33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Base de données de la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fédération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7" name="Google Shape;19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013" y="1442009"/>
            <a:ext cx="589425" cy="6336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4"/>
          <p:cNvCxnSpPr/>
          <p:nvPr/>
        </p:nvCxnSpPr>
        <p:spPr>
          <a:xfrm>
            <a:off x="1512438" y="2143325"/>
            <a:ext cx="1530600" cy="15306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24"/>
          <p:cNvCxnSpPr/>
          <p:nvPr/>
        </p:nvCxnSpPr>
        <p:spPr>
          <a:xfrm rot="5400000">
            <a:off x="1512425" y="2143325"/>
            <a:ext cx="1530600" cy="1530600"/>
          </a:xfrm>
          <a:prstGeom prst="straightConnector1">
            <a:avLst/>
          </a:prstGeom>
          <a:noFill/>
          <a:ln cap="flat" cmpd="sng" w="2286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0" name="Google Shape;20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4800" y="1938738"/>
            <a:ext cx="1983425" cy="1939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4"/>
          <p:cNvCxnSpPr>
            <a:stCxn id="195" idx="3"/>
            <a:endCxn id="200" idx="1"/>
          </p:cNvCxnSpPr>
          <p:nvPr/>
        </p:nvCxnSpPr>
        <p:spPr>
          <a:xfrm>
            <a:off x="3118850" y="2908634"/>
            <a:ext cx="27861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2" name="Google Shape;202;p24"/>
          <p:cNvSpPr txBox="1"/>
          <p:nvPr/>
        </p:nvSpPr>
        <p:spPr>
          <a:xfrm>
            <a:off x="4953638" y="3809200"/>
            <a:ext cx="332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Création d’une 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Base de données fictive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3" name="Google Shape;20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1198200" y="3870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Mise en place de la solution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1424" y="3020849"/>
            <a:ext cx="1092425" cy="10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150" y="2902462"/>
            <a:ext cx="1329201" cy="132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05571" y="1224400"/>
            <a:ext cx="1172774" cy="1172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25"/>
          <p:cNvCxnSpPr>
            <a:stCxn id="210" idx="3"/>
            <a:endCxn id="209" idx="1"/>
          </p:cNvCxnSpPr>
          <p:nvPr/>
        </p:nvCxnSpPr>
        <p:spPr>
          <a:xfrm>
            <a:off x="2494351" y="3567062"/>
            <a:ext cx="269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3" name="Google Shape;213;p25"/>
          <p:cNvCxnSpPr/>
          <p:nvPr/>
        </p:nvCxnSpPr>
        <p:spPr>
          <a:xfrm>
            <a:off x="3950925" y="2248575"/>
            <a:ext cx="1240500" cy="864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4" name="Google Shape;214;p25"/>
          <p:cNvSpPr txBox="1"/>
          <p:nvPr/>
        </p:nvSpPr>
        <p:spPr>
          <a:xfrm>
            <a:off x="4844375" y="4251700"/>
            <a:ext cx="17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Script de remplissage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5" name="Google Shape;215;p25"/>
          <p:cNvSpPr txBox="1"/>
          <p:nvPr/>
        </p:nvSpPr>
        <p:spPr>
          <a:xfrm>
            <a:off x="936488" y="4231675"/>
            <a:ext cx="17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Aléatoire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25"/>
          <p:cNvSpPr txBox="1"/>
          <p:nvPr/>
        </p:nvSpPr>
        <p:spPr>
          <a:xfrm>
            <a:off x="2398700" y="2449713"/>
            <a:ext cx="178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Données CSV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3638" y="1517710"/>
            <a:ext cx="869670" cy="91381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5"/>
          <p:cNvSpPr txBox="1"/>
          <p:nvPr/>
        </p:nvSpPr>
        <p:spPr>
          <a:xfrm>
            <a:off x="6909575" y="2466665"/>
            <a:ext cx="171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Base de données interne 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à SportTrack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9" name="Google Shape;21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86149" y="1224394"/>
            <a:ext cx="365132" cy="299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0" name="Google Shape;220;p25"/>
          <p:cNvCxnSpPr>
            <a:stCxn id="209" idx="3"/>
            <a:endCxn id="217" idx="1"/>
          </p:cNvCxnSpPr>
          <p:nvPr/>
        </p:nvCxnSpPr>
        <p:spPr>
          <a:xfrm flipH="1" rot="10800000">
            <a:off x="6283849" y="1974662"/>
            <a:ext cx="1049700" cy="159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/>
        </p:nvSpPr>
        <p:spPr>
          <a:xfrm>
            <a:off x="1198200" y="3870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Aspects juridiques liés aux données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0200" y="1440350"/>
            <a:ext cx="1571400" cy="157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9822" y="1440350"/>
            <a:ext cx="3914199" cy="304295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26"/>
          <p:cNvSpPr txBox="1"/>
          <p:nvPr/>
        </p:nvSpPr>
        <p:spPr>
          <a:xfrm>
            <a:off x="1127552" y="3621275"/>
            <a:ext cx="20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Politique de confidentialité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1" name="Google Shape;231;p26"/>
          <p:cNvSpPr/>
          <p:nvPr/>
        </p:nvSpPr>
        <p:spPr>
          <a:xfrm rot="5400000">
            <a:off x="1929300" y="3311225"/>
            <a:ext cx="433200" cy="18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7"/>
          <p:cNvGrpSpPr/>
          <p:nvPr/>
        </p:nvGrpSpPr>
        <p:grpSpPr>
          <a:xfrm>
            <a:off x="268488" y="1670372"/>
            <a:ext cx="1736725" cy="1588229"/>
            <a:chOff x="311700" y="1964272"/>
            <a:chExt cx="1736725" cy="1588229"/>
          </a:xfrm>
        </p:grpSpPr>
        <p:pic>
          <p:nvPicPr>
            <p:cNvPr id="237" name="Google Shape;23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964272"/>
              <a:ext cx="1588225" cy="1588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54450" y="3258525"/>
              <a:ext cx="293975" cy="293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" name="Google Shape;239;p27"/>
          <p:cNvSpPr txBox="1"/>
          <p:nvPr/>
        </p:nvSpPr>
        <p:spPr>
          <a:xfrm>
            <a:off x="75450" y="3408700"/>
            <a:ext cx="2348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Possède un numéro de licence suite à son inscription dans son club de foot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(exemple : “a4b5Cd6E78”)</a:t>
            </a:r>
            <a:endParaRPr/>
          </a:p>
        </p:txBody>
      </p:sp>
      <p:cxnSp>
        <p:nvCxnSpPr>
          <p:cNvPr id="240" name="Google Shape;240;p27"/>
          <p:cNvCxnSpPr/>
          <p:nvPr/>
        </p:nvCxnSpPr>
        <p:spPr>
          <a:xfrm flipH="1" rot="10800000">
            <a:off x="2426100" y="2931813"/>
            <a:ext cx="699600" cy="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27"/>
          <p:cNvSpPr txBox="1"/>
          <p:nvPr/>
        </p:nvSpPr>
        <p:spPr>
          <a:xfrm>
            <a:off x="3254088" y="3516400"/>
            <a:ext cx="257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Il décide de s’inscrire sur le site Sport Track en saisissant son numéro de licence</a:t>
            </a:r>
            <a:endParaRPr/>
          </a:p>
        </p:txBody>
      </p:sp>
      <p:cxnSp>
        <p:nvCxnSpPr>
          <p:cNvPr id="242" name="Google Shape;242;p27"/>
          <p:cNvCxnSpPr/>
          <p:nvPr/>
        </p:nvCxnSpPr>
        <p:spPr>
          <a:xfrm flipH="1" rot="10800000">
            <a:off x="5740075" y="2931813"/>
            <a:ext cx="699600" cy="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3" name="Google Shape;243;p27"/>
          <p:cNvSpPr txBox="1"/>
          <p:nvPr/>
        </p:nvSpPr>
        <p:spPr>
          <a:xfrm>
            <a:off x="6508200" y="3516400"/>
            <a:ext cx="257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Son numéro de licence est encodée et est transformée en ST Code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1885" y="1740460"/>
            <a:ext cx="2131068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0724" y="712925"/>
            <a:ext cx="2348125" cy="23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8">
            <a:alphaModFix/>
          </a:blip>
          <a:srcRect b="6994" l="0" r="3586" t="0"/>
          <a:stretch/>
        </p:blipFill>
        <p:spPr>
          <a:xfrm>
            <a:off x="3577825" y="947125"/>
            <a:ext cx="1919749" cy="12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1198200" y="1584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Scénario (</a:t>
            </a: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1/2</a:t>
            </a: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01811">
            <a:off x="-374632" y="3145628"/>
            <a:ext cx="2329463" cy="2329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166" y="1842041"/>
            <a:ext cx="2134383" cy="213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625" y="1728525"/>
            <a:ext cx="693330" cy="69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965450">
            <a:off x="267813" y="2713951"/>
            <a:ext cx="1884724" cy="188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375431">
            <a:off x="465451" y="3201303"/>
            <a:ext cx="1490224" cy="90912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8"/>
          <p:cNvSpPr txBox="1"/>
          <p:nvPr/>
        </p:nvSpPr>
        <p:spPr>
          <a:xfrm>
            <a:off x="-311225" y="-747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000000"/>
                </a:solidFill>
              </a:rPr>
              <a:t>Histoire (2/2)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59" name="Google Shape;259;p28"/>
          <p:cNvPicPr preferRelativeResize="0"/>
          <p:nvPr/>
        </p:nvPicPr>
        <p:blipFill rotWithShape="1">
          <a:blip r:embed="rId7">
            <a:alphaModFix/>
          </a:blip>
          <a:srcRect b="0" l="18954" r="17886" t="0"/>
          <a:stretch/>
        </p:blipFill>
        <p:spPr>
          <a:xfrm>
            <a:off x="5772988" y="87875"/>
            <a:ext cx="3157125" cy="4998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28"/>
          <p:cNvCxnSpPr/>
          <p:nvPr/>
        </p:nvCxnSpPr>
        <p:spPr>
          <a:xfrm flipH="1" rot="10800000">
            <a:off x="4601875" y="2969913"/>
            <a:ext cx="699600" cy="66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28"/>
          <p:cNvSpPr/>
          <p:nvPr/>
        </p:nvSpPr>
        <p:spPr>
          <a:xfrm>
            <a:off x="6375050" y="1571200"/>
            <a:ext cx="1953000" cy="2657400"/>
          </a:xfrm>
          <a:prstGeom prst="flowChartAlternateProcess">
            <a:avLst/>
          </a:prstGeom>
          <a:solidFill>
            <a:srgbClr val="F9B233"/>
          </a:solidFill>
          <a:ln cap="flat" cmpd="sng" w="9525">
            <a:solidFill>
              <a:srgbClr val="F9B2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6223838" y="3390738"/>
            <a:ext cx="2255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Maxime Dupont</a:t>
            </a:r>
            <a:endParaRPr b="1" sz="16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15 ans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Club : Genet d’Anglet</a:t>
            </a:r>
            <a:endParaRPr/>
          </a:p>
        </p:txBody>
      </p:sp>
      <p:pic>
        <p:nvPicPr>
          <p:cNvPr id="263" name="Google Shape;263;p28"/>
          <p:cNvPicPr preferRelativeResize="0"/>
          <p:nvPr/>
        </p:nvPicPr>
        <p:blipFill rotWithShape="1">
          <a:blip r:embed="rId9">
            <a:alphaModFix/>
          </a:blip>
          <a:srcRect b="10233" l="42895" r="50019" t="80023"/>
          <a:stretch/>
        </p:blipFill>
        <p:spPr>
          <a:xfrm>
            <a:off x="6608925" y="1818926"/>
            <a:ext cx="1485277" cy="153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06989" y="726650"/>
            <a:ext cx="889127" cy="6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1198200" y="1584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Scénario (2/2)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6" name="Google Shape;26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Encodage</a:t>
            </a: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d’un ST Code</a:t>
            </a:r>
            <a:r>
              <a:rPr lang="fr" sz="2800">
                <a:solidFill>
                  <a:srgbClr val="000000"/>
                </a:solidFill>
              </a:rPr>
              <a:t> 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272" name="Google Shape;27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3" name="Google Shape;273;p29"/>
          <p:cNvSpPr txBox="1"/>
          <p:nvPr/>
        </p:nvSpPr>
        <p:spPr>
          <a:xfrm>
            <a:off x="645700" y="955725"/>
            <a:ext cx="313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Etape 1 : Numéro de licence</a:t>
            </a:r>
            <a:endParaRPr/>
          </a:p>
        </p:txBody>
      </p:sp>
      <p:sp>
        <p:nvSpPr>
          <p:cNvPr id="274" name="Google Shape;274;p29"/>
          <p:cNvSpPr txBox="1"/>
          <p:nvPr/>
        </p:nvSpPr>
        <p:spPr>
          <a:xfrm>
            <a:off x="645700" y="3313475"/>
            <a:ext cx="34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5" name="Google Shape;275;p29"/>
          <p:cNvCxnSpPr/>
          <p:nvPr/>
        </p:nvCxnSpPr>
        <p:spPr>
          <a:xfrm rot="10800000">
            <a:off x="4213953" y="955726"/>
            <a:ext cx="4200" cy="31311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" name="Google Shape;276;p29"/>
          <p:cNvCxnSpPr/>
          <p:nvPr/>
        </p:nvCxnSpPr>
        <p:spPr>
          <a:xfrm>
            <a:off x="801000" y="2521275"/>
            <a:ext cx="6830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" name="Google Shape;277;p29"/>
          <p:cNvSpPr txBox="1"/>
          <p:nvPr/>
        </p:nvSpPr>
        <p:spPr>
          <a:xfrm>
            <a:off x="1345750" y="1621950"/>
            <a:ext cx="173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Az58X4d4Ei</a:t>
            </a:r>
            <a:endParaRPr b="1" sz="2000"/>
          </a:p>
        </p:txBody>
      </p:sp>
      <p:sp>
        <p:nvSpPr>
          <p:cNvPr id="278" name="Google Shape;278;p29"/>
          <p:cNvSpPr txBox="1"/>
          <p:nvPr/>
        </p:nvSpPr>
        <p:spPr>
          <a:xfrm>
            <a:off x="4870050" y="955725"/>
            <a:ext cx="36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Etape 2 : Transformation en Gray Code</a:t>
            </a:r>
            <a:endParaRPr/>
          </a:p>
        </p:txBody>
      </p:sp>
      <p:cxnSp>
        <p:nvCxnSpPr>
          <p:cNvPr id="279" name="Google Shape;279;p29"/>
          <p:cNvCxnSpPr/>
          <p:nvPr/>
        </p:nvCxnSpPr>
        <p:spPr>
          <a:xfrm>
            <a:off x="3681000" y="1885250"/>
            <a:ext cx="106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29"/>
          <p:cNvSpPr txBox="1"/>
          <p:nvPr/>
        </p:nvSpPr>
        <p:spPr>
          <a:xfrm>
            <a:off x="5351150" y="1621950"/>
            <a:ext cx="313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/>
              <a:t>01100100010100011…</a:t>
            </a:r>
            <a:endParaRPr b="1" sz="2000"/>
          </a:p>
        </p:txBody>
      </p:sp>
      <p:sp>
        <p:nvSpPr>
          <p:cNvPr id="281" name="Google Shape;281;p29"/>
          <p:cNvSpPr txBox="1"/>
          <p:nvPr/>
        </p:nvSpPr>
        <p:spPr>
          <a:xfrm>
            <a:off x="475250" y="2628338"/>
            <a:ext cx="36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Etape 3 : transformation en tailles de barre</a:t>
            </a:r>
            <a:r>
              <a:rPr lang="fr"/>
              <a:t> </a:t>
            </a:r>
            <a:endParaRPr/>
          </a:p>
        </p:txBody>
      </p:sp>
      <p:sp>
        <p:nvSpPr>
          <p:cNvPr id="282" name="Google Shape;282;p29"/>
          <p:cNvSpPr txBox="1"/>
          <p:nvPr/>
        </p:nvSpPr>
        <p:spPr>
          <a:xfrm>
            <a:off x="4572000" y="2628338"/>
            <a:ext cx="36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Etape 4 : transformation en ST Code</a:t>
            </a:r>
            <a:endParaRPr/>
          </a:p>
        </p:txBody>
      </p:sp>
      <p:pic>
        <p:nvPicPr>
          <p:cNvPr id="283" name="Google Shape;283;p29"/>
          <p:cNvPicPr preferRelativeResize="0"/>
          <p:nvPr/>
        </p:nvPicPr>
        <p:blipFill rotWithShape="1">
          <a:blip r:embed="rId4">
            <a:alphaModFix/>
          </a:blip>
          <a:srcRect b="19859" l="49824" r="0" t="51979"/>
          <a:stretch/>
        </p:blipFill>
        <p:spPr>
          <a:xfrm>
            <a:off x="179950" y="3028550"/>
            <a:ext cx="3441001" cy="1448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9"/>
          <p:cNvSpPr/>
          <p:nvPr/>
        </p:nvSpPr>
        <p:spPr>
          <a:xfrm>
            <a:off x="179950" y="3013625"/>
            <a:ext cx="2439600" cy="23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5" name="Google Shape;285;p29"/>
          <p:cNvCxnSpPr/>
          <p:nvPr/>
        </p:nvCxnSpPr>
        <p:spPr>
          <a:xfrm>
            <a:off x="3681000" y="3574500"/>
            <a:ext cx="10659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6" name="Google Shape;28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2788" y="3008674"/>
            <a:ext cx="3756461" cy="13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Décodage d’un ST Code</a:t>
            </a:r>
            <a:r>
              <a:rPr lang="fr" sz="2800">
                <a:solidFill>
                  <a:srgbClr val="000000"/>
                </a:solidFill>
              </a:rPr>
              <a:t> 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292" name="Google Shape;2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9788"/>
            <a:ext cx="8839199" cy="1443931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/>
        </p:nvSpPr>
        <p:spPr>
          <a:xfrm>
            <a:off x="152400" y="3426275"/>
            <a:ext cx="295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Lecture de l’image et conversion en niveaux de gris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095225" y="3426275"/>
            <a:ext cx="30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Canny (détection des bords des objets)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5" name="Google Shape;295;p30"/>
          <p:cNvSpPr txBox="1"/>
          <p:nvPr/>
        </p:nvSpPr>
        <p:spPr>
          <a:xfrm>
            <a:off x="6171450" y="3450125"/>
            <a:ext cx="2915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Récupération des contours de chaque objet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96" name="Google Shape;29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/>
        </p:nvSpPr>
        <p:spPr>
          <a:xfrm>
            <a:off x="311700" y="316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Problème rencontré</a:t>
            </a:r>
            <a:endParaRPr sz="2800"/>
          </a:p>
        </p:txBody>
      </p:sp>
      <p:pic>
        <p:nvPicPr>
          <p:cNvPr id="302" name="Google Shape;3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050" y="1819275"/>
            <a:ext cx="8375398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198200" y="3870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Contexte (</a:t>
            </a: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1/2</a:t>
            </a: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1242913" y="3174100"/>
            <a:ext cx="1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Calendrier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615450" y="2162375"/>
            <a:ext cx="1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Messagerie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987963" y="3174100"/>
            <a:ext cx="19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Statistiques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4775" y="3686075"/>
            <a:ext cx="1294450" cy="1294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" name="Google Shape;64;p14"/>
          <p:cNvCxnSpPr>
            <a:stCxn id="63" idx="1"/>
          </p:cNvCxnSpPr>
          <p:nvPr/>
        </p:nvCxnSpPr>
        <p:spPr>
          <a:xfrm rot="10800000">
            <a:off x="3021175" y="3574300"/>
            <a:ext cx="903600" cy="759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5" name="Google Shape;65;p14"/>
          <p:cNvCxnSpPr>
            <a:stCxn id="63" idx="3"/>
          </p:cNvCxnSpPr>
          <p:nvPr/>
        </p:nvCxnSpPr>
        <p:spPr>
          <a:xfrm flipH="1" rot="10800000">
            <a:off x="5219225" y="3544300"/>
            <a:ext cx="903600" cy="789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66" name="Google Shape;66;p14"/>
          <p:cNvCxnSpPr/>
          <p:nvPr/>
        </p:nvCxnSpPr>
        <p:spPr>
          <a:xfrm rot="10800000">
            <a:off x="4567350" y="2571750"/>
            <a:ext cx="9300" cy="9861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67" name="Google Shape;6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9337" y="4052275"/>
            <a:ext cx="525325" cy="4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3350" y="1055887"/>
            <a:ext cx="1097300" cy="10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18500" y="2045737"/>
            <a:ext cx="1052026" cy="105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3463" y="2122075"/>
            <a:ext cx="1052026" cy="105202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9" name="Google Shape;309;p32"/>
          <p:cNvSpPr txBox="1"/>
          <p:nvPr/>
        </p:nvSpPr>
        <p:spPr>
          <a:xfrm>
            <a:off x="154050" y="3464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Problème rencontré - Résolution</a:t>
            </a:r>
            <a:endParaRPr sz="2800"/>
          </a:p>
        </p:txBody>
      </p:sp>
      <p:sp>
        <p:nvSpPr>
          <p:cNvPr id="310" name="Google Shape;310;p32"/>
          <p:cNvSpPr txBox="1"/>
          <p:nvPr/>
        </p:nvSpPr>
        <p:spPr>
          <a:xfrm>
            <a:off x="344875" y="958600"/>
            <a:ext cx="5675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Recherches :</a:t>
            </a:r>
            <a:endParaRPr sz="17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swald"/>
              <a:buChar char="-"/>
            </a:pPr>
            <a:r>
              <a:rPr lang="fr" sz="1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Brevets de spotify</a:t>
            </a:r>
            <a:endParaRPr sz="17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swald"/>
              <a:buChar char="-"/>
            </a:pPr>
            <a:r>
              <a:rPr lang="fr" sz="1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Trigonométrie</a:t>
            </a:r>
            <a:endParaRPr sz="17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700"/>
              <a:buFont typeface="Oswald"/>
              <a:buChar char="-"/>
            </a:pPr>
            <a:r>
              <a:rPr lang="fr" sz="17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Essaie de différentes idées</a:t>
            </a:r>
            <a:endParaRPr sz="17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1" name="Google Shape;311;p32"/>
          <p:cNvPicPr preferRelativeResize="0"/>
          <p:nvPr/>
        </p:nvPicPr>
        <p:blipFill rotWithShape="1">
          <a:blip r:embed="rId4">
            <a:alphaModFix/>
          </a:blip>
          <a:srcRect b="21612" l="2130" r="9459" t="15506"/>
          <a:stretch/>
        </p:blipFill>
        <p:spPr>
          <a:xfrm>
            <a:off x="1663750" y="2996050"/>
            <a:ext cx="5309194" cy="188835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2"/>
          <p:cNvSpPr txBox="1"/>
          <p:nvPr/>
        </p:nvSpPr>
        <p:spPr>
          <a:xfrm>
            <a:off x="1176225" y="2364225"/>
            <a:ext cx="638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Solution au problème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8" name="Google Shape;318;p33"/>
          <p:cNvSpPr txBox="1"/>
          <p:nvPr/>
        </p:nvSpPr>
        <p:spPr>
          <a:xfrm>
            <a:off x="912750" y="368400"/>
            <a:ext cx="731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Aspects juridiques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19" name="Google Shape;3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125" y="2090923"/>
            <a:ext cx="3256774" cy="10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263" y="3262825"/>
            <a:ext cx="1256721" cy="62837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3"/>
          <p:cNvSpPr txBox="1"/>
          <p:nvPr/>
        </p:nvSpPr>
        <p:spPr>
          <a:xfrm>
            <a:off x="4141100" y="2292675"/>
            <a:ext cx="548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202124"/>
                </a:solidFill>
                <a:highlight>
                  <a:srgbClr val="FFFFFF"/>
                </a:highlight>
              </a:rPr>
              <a:t>≠ </a:t>
            </a:r>
            <a:endParaRPr sz="4600"/>
          </a:p>
        </p:txBody>
      </p:sp>
      <p:pic>
        <p:nvPicPr>
          <p:cNvPr id="322" name="Google Shape;322;p33"/>
          <p:cNvPicPr preferRelativeResize="0"/>
          <p:nvPr/>
        </p:nvPicPr>
        <p:blipFill rotWithShape="1">
          <a:blip r:embed="rId6">
            <a:alphaModFix/>
          </a:blip>
          <a:srcRect b="0" l="0" r="0" t="40415"/>
          <a:stretch/>
        </p:blipFill>
        <p:spPr>
          <a:xfrm>
            <a:off x="631850" y="2409438"/>
            <a:ext cx="3098914" cy="6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8750" y="3891200"/>
            <a:ext cx="2122750" cy="9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9" name="Google Shape;329;p34"/>
          <p:cNvSpPr txBox="1"/>
          <p:nvPr/>
        </p:nvSpPr>
        <p:spPr>
          <a:xfrm>
            <a:off x="912750" y="368400"/>
            <a:ext cx="731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Critiques du déroulement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990128" y="1569375"/>
            <a:ext cx="354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Beaucoup de temps pour trouver une idée</a:t>
            </a:r>
            <a:endParaRPr sz="16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990127" y="2364950"/>
            <a:ext cx="706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Trop d’ambitions, de recherches et de </a:t>
            </a:r>
            <a:r>
              <a:rPr lang="fr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fonctionnalités</a:t>
            </a:r>
            <a:r>
              <a:rPr lang="fr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que nous n’avons pas </a:t>
            </a:r>
            <a:r>
              <a:rPr lang="fr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gardées… (code correctionnel, développement de notre propre algorithme canny, etc)</a:t>
            </a:r>
            <a:endParaRPr sz="16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2" name="Google Shape;332;p34"/>
          <p:cNvSpPr txBox="1"/>
          <p:nvPr/>
        </p:nvSpPr>
        <p:spPr>
          <a:xfrm>
            <a:off x="990124" y="3406525"/>
            <a:ext cx="50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Difficultés </a:t>
            </a:r>
            <a:r>
              <a:rPr lang="fr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à partager</a:t>
            </a:r>
            <a:r>
              <a:rPr lang="fr" sz="1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 les tâches entres les membres de l’équipe</a:t>
            </a:r>
            <a:endParaRPr sz="16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678575" y="1692225"/>
            <a:ext cx="185400" cy="185400"/>
          </a:xfrm>
          <a:prstGeom prst="ellipse">
            <a:avLst/>
          </a:prstGeom>
          <a:solidFill>
            <a:srgbClr val="F9B23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4"/>
          <p:cNvSpPr/>
          <p:nvPr/>
        </p:nvSpPr>
        <p:spPr>
          <a:xfrm>
            <a:off x="678575" y="2610800"/>
            <a:ext cx="185400" cy="185400"/>
          </a:xfrm>
          <a:prstGeom prst="ellipse">
            <a:avLst/>
          </a:prstGeom>
          <a:solidFill>
            <a:srgbClr val="F9B23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678575" y="3529375"/>
            <a:ext cx="185400" cy="185400"/>
          </a:xfrm>
          <a:prstGeom prst="ellipse">
            <a:avLst/>
          </a:prstGeom>
          <a:solidFill>
            <a:srgbClr val="F9B23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900" y="1002224"/>
            <a:ext cx="6050201" cy="39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2" name="Google Shape;342;p35"/>
          <p:cNvSpPr txBox="1"/>
          <p:nvPr/>
        </p:nvSpPr>
        <p:spPr>
          <a:xfrm>
            <a:off x="1198200" y="3870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Installations nécessaires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8" name="Google Shape;34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363" y="2225601"/>
            <a:ext cx="5789676" cy="28948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6"/>
          <p:cNvSpPr txBox="1"/>
          <p:nvPr/>
        </p:nvSpPr>
        <p:spPr>
          <a:xfrm>
            <a:off x="167863" y="58100"/>
            <a:ext cx="88083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Compétences utiles au déploiement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50" name="Google Shape;35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50" y="1137524"/>
            <a:ext cx="2327700" cy="159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6200" y="1056069"/>
            <a:ext cx="4198149" cy="133894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/>
          <p:nvPr/>
        </p:nvSpPr>
        <p:spPr>
          <a:xfrm>
            <a:off x="1192275" y="2463350"/>
            <a:ext cx="567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3" name="Google Shape;353;p36"/>
          <p:cNvSpPr txBox="1"/>
          <p:nvPr/>
        </p:nvSpPr>
        <p:spPr>
          <a:xfrm>
            <a:off x="344550" y="2732250"/>
            <a:ext cx="18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Programmation Web</a:t>
            </a:r>
            <a:endParaRPr/>
          </a:p>
        </p:txBody>
      </p:sp>
      <p:sp>
        <p:nvSpPr>
          <p:cNvPr id="354" name="Google Shape;354;p36"/>
          <p:cNvSpPr txBox="1"/>
          <p:nvPr/>
        </p:nvSpPr>
        <p:spPr>
          <a:xfrm>
            <a:off x="4093063" y="4302450"/>
            <a:ext cx="1872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Mise en place d’une infrastructure sécurisé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5309125" y="2332050"/>
            <a:ext cx="18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Base de données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1" name="Google Shape;361;p37"/>
          <p:cNvSpPr txBox="1"/>
          <p:nvPr/>
        </p:nvSpPr>
        <p:spPr>
          <a:xfrm>
            <a:off x="912750" y="368400"/>
            <a:ext cx="7318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Aspects juridiques liés au déploiement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575" y="2650500"/>
            <a:ext cx="5734050" cy="18192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3" name="Google Shape;363;p37"/>
          <p:cNvPicPr preferRelativeResize="0"/>
          <p:nvPr/>
        </p:nvPicPr>
        <p:blipFill rotWithShape="1">
          <a:blip r:embed="rId5">
            <a:alphaModFix/>
          </a:blip>
          <a:srcRect b="0" l="6916" r="0" t="0"/>
          <a:stretch/>
        </p:blipFill>
        <p:spPr>
          <a:xfrm>
            <a:off x="409575" y="1227100"/>
            <a:ext cx="5734050" cy="12287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4" name="Google Shape;364;p37"/>
          <p:cNvSpPr txBox="1"/>
          <p:nvPr/>
        </p:nvSpPr>
        <p:spPr>
          <a:xfrm>
            <a:off x="7029725" y="2048388"/>
            <a:ext cx="1786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Cybersquattage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Typosquatting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Concurrence déloyale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65" name="Google Shape;365;p37"/>
          <p:cNvCxnSpPr/>
          <p:nvPr/>
        </p:nvCxnSpPr>
        <p:spPr>
          <a:xfrm>
            <a:off x="7157675" y="1806450"/>
            <a:ext cx="1530600" cy="153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37"/>
          <p:cNvCxnSpPr/>
          <p:nvPr/>
        </p:nvCxnSpPr>
        <p:spPr>
          <a:xfrm rot="5400000">
            <a:off x="7157663" y="1806450"/>
            <a:ext cx="1530600" cy="153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" name="Google Shape;367;p37"/>
          <p:cNvSpPr txBox="1"/>
          <p:nvPr/>
        </p:nvSpPr>
        <p:spPr>
          <a:xfrm>
            <a:off x="5454975" y="1674738"/>
            <a:ext cx="178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96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}</a:t>
            </a:r>
            <a:endParaRPr sz="96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6671400" y="2478300"/>
            <a:ext cx="433200" cy="18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/>
        </p:nvSpPr>
        <p:spPr>
          <a:xfrm>
            <a:off x="1198200" y="229475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Conclusion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37751" y="1329200"/>
            <a:ext cx="438600" cy="4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 txBox="1"/>
          <p:nvPr/>
        </p:nvSpPr>
        <p:spPr>
          <a:xfrm>
            <a:off x="1460213" y="2145125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Mettre en application nos compétences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1460225" y="1383125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Liberté sur le choix du sujet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5655075" y="2145125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Mauvaise compréhension des consignes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5655075" y="1380325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Organisation pas optimale 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1460225" y="2878413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Développer autonomie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37751" y="2890725"/>
            <a:ext cx="438600" cy="4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1250" y="2157850"/>
            <a:ext cx="374749" cy="37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37751" y="2109962"/>
            <a:ext cx="438600" cy="4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1250" y="1393050"/>
            <a:ext cx="374749" cy="3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5" name="Google Shape;38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1250" y="2919850"/>
            <a:ext cx="374749" cy="3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8"/>
          <p:cNvSpPr txBox="1"/>
          <p:nvPr/>
        </p:nvSpPr>
        <p:spPr>
          <a:xfrm>
            <a:off x="5655075" y="2907125"/>
            <a:ext cx="28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Temps de travail mal réparti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7" name="Google Shape;38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4675" y="3687925"/>
            <a:ext cx="374749" cy="3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8"/>
          <p:cNvSpPr txBox="1"/>
          <p:nvPr/>
        </p:nvSpPr>
        <p:spPr>
          <a:xfrm>
            <a:off x="3064800" y="3669125"/>
            <a:ext cx="34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Communiquer sur les avancées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89" name="Google Shape;38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4675" y="4392925"/>
            <a:ext cx="374749" cy="3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8"/>
          <p:cNvSpPr txBox="1"/>
          <p:nvPr/>
        </p:nvSpPr>
        <p:spPr>
          <a:xfrm>
            <a:off x="3029425" y="4392925"/>
            <a:ext cx="34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1" name="Google Shape;391;p38"/>
          <p:cNvSpPr txBox="1"/>
          <p:nvPr/>
        </p:nvSpPr>
        <p:spPr>
          <a:xfrm>
            <a:off x="3029425" y="4373725"/>
            <a:ext cx="562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2" name="Google Shape;392;p38"/>
          <p:cNvSpPr txBox="1"/>
          <p:nvPr/>
        </p:nvSpPr>
        <p:spPr>
          <a:xfrm>
            <a:off x="3105625" y="4373725"/>
            <a:ext cx="34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Encourager la </a:t>
            </a: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collaboration entre les membres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8" name="Google Shape;398;p39"/>
          <p:cNvSpPr txBox="1"/>
          <p:nvPr/>
        </p:nvSpPr>
        <p:spPr>
          <a:xfrm>
            <a:off x="1519200" y="4316150"/>
            <a:ext cx="208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Conception/ </a:t>
            </a: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Développement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9" name="Google Shape;399;p39"/>
          <p:cNvSpPr txBox="1"/>
          <p:nvPr/>
        </p:nvSpPr>
        <p:spPr>
          <a:xfrm>
            <a:off x="1816250" y="623300"/>
            <a:ext cx="15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Organisation équipe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0" name="Google Shape;400;p39"/>
          <p:cNvSpPr txBox="1"/>
          <p:nvPr/>
        </p:nvSpPr>
        <p:spPr>
          <a:xfrm>
            <a:off x="6139500" y="4278925"/>
            <a:ext cx="158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Structure </a:t>
            </a: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Données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1" name="Google Shape;401;p39"/>
          <p:cNvSpPr txBox="1"/>
          <p:nvPr/>
        </p:nvSpPr>
        <p:spPr>
          <a:xfrm>
            <a:off x="6656075" y="161875"/>
            <a:ext cx="12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Déploiement/ hébergement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1600" y="444460"/>
            <a:ext cx="2151900" cy="1662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600" y="2716551"/>
            <a:ext cx="2151900" cy="166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20100" y="2716551"/>
            <a:ext cx="2151900" cy="166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20100" y="441440"/>
            <a:ext cx="2151900" cy="166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84800" y="470900"/>
            <a:ext cx="4631601" cy="36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9"/>
          <p:cNvSpPr txBox="1"/>
          <p:nvPr/>
        </p:nvSpPr>
        <p:spPr>
          <a:xfrm>
            <a:off x="3422275" y="4132725"/>
            <a:ext cx="248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latin typeface="Oswald Medium"/>
                <a:ea typeface="Oswald Medium"/>
                <a:cs typeface="Oswald Medium"/>
                <a:sym typeface="Oswald Medium"/>
              </a:rPr>
              <a:t>Sport Track !</a:t>
            </a:r>
            <a:endParaRPr sz="32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/>
          <p:nvPr/>
        </p:nvSpPr>
        <p:spPr>
          <a:xfrm>
            <a:off x="0" y="0"/>
            <a:ext cx="9169800" cy="2630100"/>
          </a:xfrm>
          <a:prstGeom prst="rect">
            <a:avLst/>
          </a:prstGeom>
          <a:solidFill>
            <a:srgbClr val="F9B2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2952000" y="1517900"/>
            <a:ext cx="3265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6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Merci !</a:t>
            </a:r>
            <a:endParaRPr sz="6000"/>
          </a:p>
        </p:txBody>
      </p:sp>
      <p:sp>
        <p:nvSpPr>
          <p:cNvPr id="414" name="Google Shape;414;p40"/>
          <p:cNvSpPr txBox="1"/>
          <p:nvPr/>
        </p:nvSpPr>
        <p:spPr>
          <a:xfrm>
            <a:off x="1070100" y="2706300"/>
            <a:ext cx="702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Un avis ? Une question ? </a:t>
            </a:r>
            <a:endParaRPr sz="100"/>
          </a:p>
        </p:txBody>
      </p:sp>
      <p:pic>
        <p:nvPicPr>
          <p:cNvPr id="415" name="Google Shape;4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248" y="4502550"/>
            <a:ext cx="668974" cy="5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/>
        </p:nvSpPr>
        <p:spPr>
          <a:xfrm>
            <a:off x="1198200" y="3870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Contexte (2/2)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775" y="1783774"/>
            <a:ext cx="2067075" cy="20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7600" y="1597450"/>
            <a:ext cx="2253400" cy="22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5183525" y="3242713"/>
            <a:ext cx="33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1.9 Millions de licenciés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9275" y="1803325"/>
            <a:ext cx="1442925" cy="14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854000" y="3927038"/>
            <a:ext cx="332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Sportif - Entraîneur - Dirigeant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5523300" y="1370450"/>
            <a:ext cx="1948800" cy="33558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3574500" y="1370450"/>
            <a:ext cx="1948800" cy="33558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625700" y="1370425"/>
            <a:ext cx="1948800" cy="3355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063" y="1631325"/>
            <a:ext cx="765275" cy="8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438" y="1370425"/>
            <a:ext cx="765275" cy="7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5063" y="3129675"/>
            <a:ext cx="765275" cy="8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99450" y="2365900"/>
            <a:ext cx="994801" cy="99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7150" y="2244675"/>
            <a:ext cx="1174749" cy="11747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/>
          <p:nvPr/>
        </p:nvSpPr>
        <p:spPr>
          <a:xfrm>
            <a:off x="3262000" y="2847600"/>
            <a:ext cx="765300" cy="1869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 rot="-1910557">
            <a:off x="5046784" y="2306005"/>
            <a:ext cx="962683" cy="18688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/>
          <p:nvPr/>
        </p:nvSpPr>
        <p:spPr>
          <a:xfrm rot="1620548">
            <a:off x="5043506" y="3309876"/>
            <a:ext cx="1021288" cy="186896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1198200" y="3870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Organisation de l’équipe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1844700" y="3419425"/>
            <a:ext cx="15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Product Owner/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Développeur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3841438" y="3419425"/>
            <a:ext cx="1510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Scrum Master/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Développeur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5944400" y="3998825"/>
            <a:ext cx="9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Développeur</a:t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223825" y="2135700"/>
            <a:ext cx="9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Tutrice</a:t>
            </a:r>
            <a:endParaRPr/>
          </a:p>
        </p:txBody>
      </p:sp>
      <p:sp>
        <p:nvSpPr>
          <p:cNvPr id="104" name="Google Shape;104;p16"/>
          <p:cNvSpPr txBox="1"/>
          <p:nvPr/>
        </p:nvSpPr>
        <p:spPr>
          <a:xfrm>
            <a:off x="5944400" y="2523350"/>
            <a:ext cx="9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Développeur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1076950" y="1904350"/>
            <a:ext cx="548700" cy="18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6"/>
          <p:cNvSpPr txBox="1"/>
          <p:nvPr/>
        </p:nvSpPr>
        <p:spPr>
          <a:xfrm>
            <a:off x="4016869" y="4683450"/>
            <a:ext cx="167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SCRUM Team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2" name="Google Shape;112;p17"/>
          <p:cNvSpPr txBox="1"/>
          <p:nvPr/>
        </p:nvSpPr>
        <p:spPr>
          <a:xfrm>
            <a:off x="1198200" y="2346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Backlog (1/2)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213" y="957950"/>
            <a:ext cx="7083581" cy="388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19" name="Google Shape;119;p18"/>
          <p:cNvSpPr txBox="1"/>
          <p:nvPr/>
        </p:nvSpPr>
        <p:spPr>
          <a:xfrm>
            <a:off x="1198200" y="2346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Backlog (2/2)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900" y="1110350"/>
            <a:ext cx="7294126" cy="32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3832875" y="220825"/>
            <a:ext cx="178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1300" y="838200"/>
            <a:ext cx="6338376" cy="384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28" name="Google Shape;128;p19"/>
          <p:cNvSpPr txBox="1"/>
          <p:nvPr/>
        </p:nvSpPr>
        <p:spPr>
          <a:xfrm>
            <a:off x="1198200" y="21025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Tableau des tâches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8163" y="1021738"/>
            <a:ext cx="1540675" cy="22728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813" y="1028975"/>
            <a:ext cx="1540675" cy="225841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5163" y="1036337"/>
            <a:ext cx="1540675" cy="222943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7463" y="1028975"/>
            <a:ext cx="1653725" cy="22441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0"/>
          <p:cNvSpPr txBox="1"/>
          <p:nvPr/>
        </p:nvSpPr>
        <p:spPr>
          <a:xfrm>
            <a:off x="1198200" y="2346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Points positifs (1/2)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3225" y="3486825"/>
            <a:ext cx="3656601" cy="158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1198200" y="234650"/>
            <a:ext cx="674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Points positifs </a:t>
            </a:r>
            <a:r>
              <a:rPr b="1" lang="fr" sz="35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(2/2)</a:t>
            </a:r>
            <a:endParaRPr b="1" sz="35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5" name="Google Shape;145;p21"/>
          <p:cNvSpPr/>
          <p:nvPr/>
        </p:nvSpPr>
        <p:spPr>
          <a:xfrm>
            <a:off x="3659250" y="1458275"/>
            <a:ext cx="1673100" cy="7830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5689275" y="2495550"/>
            <a:ext cx="1673100" cy="7830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3654250" y="3560625"/>
            <a:ext cx="1673100" cy="783000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1707650" y="2558975"/>
            <a:ext cx="1673100" cy="783000"/>
          </a:xfrm>
          <a:prstGeom prst="roundRect">
            <a:avLst>
              <a:gd fmla="val 16667" name="adj"/>
            </a:avLst>
          </a:prstGeom>
          <a:solidFill>
            <a:srgbClr val="F9B233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/>
        </p:nvSpPr>
        <p:spPr>
          <a:xfrm>
            <a:off x="3853175" y="1649675"/>
            <a:ext cx="17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Enseignement </a:t>
            </a:r>
            <a:endParaRPr/>
          </a:p>
        </p:txBody>
      </p:sp>
      <p:sp>
        <p:nvSpPr>
          <p:cNvPr id="150" name="Google Shape;150;p21"/>
          <p:cNvSpPr txBox="1"/>
          <p:nvPr/>
        </p:nvSpPr>
        <p:spPr>
          <a:xfrm>
            <a:off x="6062975" y="2667450"/>
            <a:ext cx="17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Pratique</a:t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4157975" y="3734250"/>
            <a:ext cx="17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Rendu</a:t>
            </a: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2020025" y="2741600"/>
            <a:ext cx="173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Correction </a:t>
            </a: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2540050" y="1649675"/>
            <a:ext cx="1014300" cy="846000"/>
          </a:xfrm>
          <a:prstGeom prst="bentArrow">
            <a:avLst>
              <a:gd fmla="val 12497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 rot="5400000">
            <a:off x="5775275" y="1406075"/>
            <a:ext cx="694200" cy="1370400"/>
          </a:xfrm>
          <a:prstGeom prst="bentArrow">
            <a:avLst>
              <a:gd fmla="val 15381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/>
          <p:nvPr/>
        </p:nvSpPr>
        <p:spPr>
          <a:xfrm rot="-5400000">
            <a:off x="2629650" y="3119000"/>
            <a:ext cx="643500" cy="1180800"/>
          </a:xfrm>
          <a:prstGeom prst="bentArrow">
            <a:avLst>
              <a:gd fmla="val 17976" name="adj1"/>
              <a:gd fmla="val 25363" name="adj2"/>
              <a:gd fmla="val 22560" name="adj3"/>
              <a:gd fmla="val 38722" name="adj4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 rot="10800000">
            <a:off x="5439800" y="3335725"/>
            <a:ext cx="1209000" cy="911400"/>
          </a:xfrm>
          <a:prstGeom prst="bentArrow">
            <a:avLst>
              <a:gd fmla="val 11718" name="adj1"/>
              <a:gd fmla="val 23150" name="adj2"/>
              <a:gd fmla="val 2256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